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Raleway"/>
      <p:regular r:id="rId15"/>
      <p:bold r:id="rId16"/>
      <p:italic r:id="rId17"/>
      <p:boldItalic r:id="rId18"/>
    </p:embeddedFont>
    <p:embeddedFont>
      <p:font typeface="Lato"/>
      <p:regular r:id="rId19"/>
      <p:bold r:id="rId20"/>
      <p:italic r:id="rId21"/>
      <p:boldItalic r:id="rId2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regular.fntdata"/><Relationship Id="rId14" Type="http://schemas.openxmlformats.org/officeDocument/2006/relationships/slide" Target="slides/slide9.xml"/><Relationship Id="rId17" Type="http://schemas.openxmlformats.org/officeDocument/2006/relationships/font" Target="fonts/Raleway-italic.fntdata"/><Relationship Id="rId16" Type="http://schemas.openxmlformats.org/officeDocument/2006/relationships/font" Target="fonts/Raleway-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Raleway-bold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g1f88252dc4_0_15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f88252dc4_0_15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1f88252dc4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1" name="Shape 201"/>
        <p:cNvGrpSpPr/>
        <p:nvPr/>
      </p:nvGrpSpPr>
      <p:grpSpPr>
        <a:xfrm>
          <a:off x="0" y="0"/>
          <a:ext cx="0" cy="0"/>
          <a:chOff x="0" y="0"/>
          <a:chExt cx="0" cy="0"/>
        </a:xfrm>
      </p:grpSpPr>
      <p:sp>
        <p:nvSpPr>
          <p:cNvPr id="202" name="Google Shape;202;g548bb2abef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548bb2abef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548bb2abef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548bb2abef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548bb2abef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548bb2abef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25" name="Shape 225"/>
        <p:cNvGrpSpPr/>
        <p:nvPr/>
      </p:nvGrpSpPr>
      <p:grpSpPr>
        <a:xfrm>
          <a:off x="0" y="0"/>
          <a:ext cx="0" cy="0"/>
          <a:chOff x="0" y="0"/>
          <a:chExt cx="0" cy="0"/>
        </a:xfrm>
      </p:grpSpPr>
      <p:sp>
        <p:nvSpPr>
          <p:cNvPr id="226" name="Google Shape;226;g548bb2abef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7" name="Google Shape;227;g548bb2abef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548bb2abef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548bb2abef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41" name="Shape 241"/>
        <p:cNvGrpSpPr/>
        <p:nvPr/>
      </p:nvGrpSpPr>
      <p:grpSpPr>
        <a:xfrm>
          <a:off x="0" y="0"/>
          <a:ext cx="0" cy="0"/>
          <a:chOff x="0" y="0"/>
          <a:chExt cx="0" cy="0"/>
        </a:xfrm>
      </p:grpSpPr>
      <p:sp>
        <p:nvSpPr>
          <p:cNvPr id="242" name="Google Shape;242;g548bb2abe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48bb2abe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600">
                <a:latin typeface="Raleway"/>
                <a:ea typeface="Raleway"/>
                <a:cs typeface="Raleway"/>
                <a:sym typeface="Raleway"/>
              </a:rPr>
              <a:t>Confidencial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600">
                <a:latin typeface="Raleway"/>
                <a:ea typeface="Raleway"/>
                <a:cs typeface="Raleway"/>
                <a:sym typeface="Raleway"/>
              </a:rPr>
              <a:t>Personalizado para</a:t>
            </a:r>
            <a:r>
              <a:rPr lang="pt-BR" sz="600">
                <a:latin typeface="Raleway"/>
                <a:ea typeface="Raleway"/>
                <a:cs typeface="Raleway"/>
                <a:sym typeface="Raleway"/>
              </a:rPr>
              <a:t> </a:t>
            </a:r>
            <a:r>
              <a:rPr b="1" lang="pt-BR" sz="600">
                <a:latin typeface="Raleway"/>
                <a:ea typeface="Raleway"/>
                <a:cs typeface="Raleway"/>
                <a:sym typeface="Raleway"/>
              </a:rPr>
              <a:t>Nome da empresa</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pt-BR" sz="600">
                <a:latin typeface="Raleway"/>
                <a:ea typeface="Raleway"/>
                <a:cs typeface="Raleway"/>
                <a:sym typeface="Raleway"/>
              </a:rPr>
              <a:t>Versão</a:t>
            </a:r>
            <a:r>
              <a:rPr lang="pt-BR" sz="600">
                <a:latin typeface="Raleway"/>
                <a:ea typeface="Raleway"/>
                <a:cs typeface="Raleway"/>
                <a:sym typeface="Raleway"/>
              </a:rPr>
              <a:t>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600">
                <a:solidFill>
                  <a:srgbClr val="FFFFFF"/>
                </a:solidFill>
                <a:latin typeface="Raleway"/>
                <a:ea typeface="Raleway"/>
                <a:cs typeface="Raleway"/>
                <a:sym typeface="Raleway"/>
              </a:rPr>
              <a:t>Confidencial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pt-BR" sz="600">
                <a:solidFill>
                  <a:srgbClr val="FFFFFF"/>
                </a:solidFill>
                <a:latin typeface="Raleway"/>
                <a:ea typeface="Raleway"/>
                <a:cs typeface="Raleway"/>
                <a:sym typeface="Raleway"/>
              </a:rPr>
              <a:t>Personalizado para</a:t>
            </a:r>
            <a:r>
              <a:rPr lang="pt-BR" sz="600">
                <a:solidFill>
                  <a:srgbClr val="FFFFFF"/>
                </a:solidFill>
                <a:latin typeface="Raleway"/>
                <a:ea typeface="Raleway"/>
                <a:cs typeface="Raleway"/>
                <a:sym typeface="Raleway"/>
              </a:rPr>
              <a:t> </a:t>
            </a:r>
            <a:r>
              <a:rPr b="1" lang="pt-BR" sz="600">
                <a:solidFill>
                  <a:srgbClr val="FFFFFF"/>
                </a:solidFill>
                <a:latin typeface="Raleway"/>
                <a:ea typeface="Raleway"/>
                <a:cs typeface="Raleway"/>
                <a:sym typeface="Raleway"/>
              </a:rPr>
              <a:t>Nome da empresa</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pt-BR" sz="600">
                <a:solidFill>
                  <a:srgbClr val="FFFFFF"/>
                </a:solidFill>
                <a:latin typeface="Raleway"/>
                <a:ea typeface="Raleway"/>
                <a:cs typeface="Raleway"/>
                <a:sym typeface="Raleway"/>
              </a:rPr>
              <a:t>Versão</a:t>
            </a:r>
            <a:r>
              <a:rPr lang="pt-BR" sz="600">
                <a:solidFill>
                  <a:srgbClr val="FFFFFF"/>
                </a:solidFill>
                <a:latin typeface="Raleway"/>
                <a:ea typeface="Raleway"/>
                <a:cs typeface="Raleway"/>
                <a:sym typeface="Raleway"/>
              </a:rPr>
              <a:t>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pt-BR"/>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pt-BR"/>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pt-BR"/>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pt-BR"/>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1.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pt-B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hyperlink" Target="https://github.com/lucianolimao/solild"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450" y="1322450"/>
            <a:ext cx="5077200" cy="904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800">
                <a:solidFill>
                  <a:srgbClr val="000000"/>
                </a:solidFill>
              </a:rPr>
              <a:t>SOLID Principles</a:t>
            </a:r>
            <a:endParaRPr/>
          </a:p>
        </p:txBody>
      </p:sp>
      <p:sp>
        <p:nvSpPr>
          <p:cNvPr id="177" name="Google Shape;177;p18"/>
          <p:cNvSpPr txBox="1"/>
          <p:nvPr/>
        </p:nvSpPr>
        <p:spPr>
          <a:xfrm>
            <a:off x="7006175" y="4191000"/>
            <a:ext cx="1919400" cy="474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latin typeface="Lato"/>
                <a:ea typeface="Lato"/>
                <a:cs typeface="Lato"/>
                <a:sym typeface="Lato"/>
              </a:rPr>
              <a:t>Luciano Lima</a:t>
            </a:r>
            <a:endParaRPr b="1">
              <a:latin typeface="Lato"/>
              <a:ea typeface="Lato"/>
              <a:cs typeface="Lato"/>
              <a:sym typeface="Lato"/>
            </a:endParaRPr>
          </a:p>
          <a:p>
            <a:pPr indent="0" lvl="0" marL="0" rtl="0" algn="l">
              <a:spcBef>
                <a:spcPts val="0"/>
              </a:spcBef>
              <a:spcAft>
                <a:spcPts val="0"/>
              </a:spcAft>
              <a:buNone/>
            </a:pPr>
            <a:r>
              <a:rPr lang="pt-BR" sz="1100">
                <a:latin typeface="Lato"/>
                <a:ea typeface="Lato"/>
                <a:cs typeface="Lato"/>
                <a:sym typeface="Lato"/>
              </a:rPr>
              <a:t>Software Architect</a:t>
            </a:r>
            <a:endParaRPr sz="1100">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a:t>Visão geral</a:t>
            </a:r>
            <a:endParaRPr/>
          </a:p>
        </p:txBody>
      </p:sp>
      <p:sp>
        <p:nvSpPr>
          <p:cNvPr id="183" name="Google Shape;183;p19"/>
          <p:cNvSpPr txBox="1"/>
          <p:nvPr>
            <p:ph idx="1" type="body"/>
          </p:nvPr>
        </p:nvSpPr>
        <p:spPr>
          <a:xfrm>
            <a:off x="1295325" y="2078875"/>
            <a:ext cx="7122900" cy="903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100"/>
              <a:t>Robert C. Martin (Uncle Bob) escreveu em 2000 os principais fatores que ele observou em códigos bem escritos, esses fatores, ele chamou de SOLID — acrônimo para 5 práticas essenciais que devem ser seguidas para construir sistemas que possam crescer com uma boa manutenção.</a:t>
            </a:r>
            <a:endParaRPr sz="1100"/>
          </a:p>
        </p:txBody>
      </p:sp>
      <p:pic>
        <p:nvPicPr>
          <p:cNvPr descr="shutterstock_429987889_edited.jpg" id="184" name="Google Shape;184;p19"/>
          <p:cNvPicPr preferRelativeResize="0"/>
          <p:nvPr/>
        </p:nvPicPr>
        <p:blipFill rotWithShape="1">
          <a:blip r:embed="rId3">
            <a:alphaModFix/>
          </a:blip>
          <a:srcRect b="1381" l="12609" r="6247" t="85988"/>
          <a:stretch/>
        </p:blipFill>
        <p:spPr>
          <a:xfrm>
            <a:off x="0" y="3835670"/>
            <a:ext cx="9144000" cy="1326897"/>
          </a:xfrm>
          <a:prstGeom prst="rect">
            <a:avLst/>
          </a:prstGeom>
          <a:noFill/>
          <a:ln>
            <a:noFill/>
          </a:ln>
        </p:spPr>
      </p:pic>
      <p:sp>
        <p:nvSpPr>
          <p:cNvPr id="185" name="Google Shape;185;p19"/>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9" name="Shape 189"/>
        <p:cNvGrpSpPr/>
        <p:nvPr/>
      </p:nvGrpSpPr>
      <p:grpSpPr>
        <a:xfrm>
          <a:off x="0" y="0"/>
          <a:ext cx="0" cy="0"/>
          <a:chOff x="0" y="0"/>
          <a:chExt cx="0" cy="0"/>
        </a:xfrm>
      </p:grpSpPr>
      <p:sp>
        <p:nvSpPr>
          <p:cNvPr id="190" name="Google Shape;190;p20"/>
          <p:cNvSpPr/>
          <p:nvPr/>
        </p:nvSpPr>
        <p:spPr>
          <a:xfrm>
            <a:off x="2917940" y="16562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S</a:t>
            </a:r>
            <a:endParaRPr b="1" sz="1800">
              <a:solidFill>
                <a:srgbClr val="FFFFFF"/>
              </a:solidFill>
            </a:endParaRPr>
          </a:p>
        </p:txBody>
      </p:sp>
      <p:sp>
        <p:nvSpPr>
          <p:cNvPr id="191" name="Google Shape;191;p20"/>
          <p:cNvSpPr txBox="1"/>
          <p:nvPr>
            <p:ph idx="1" type="body"/>
          </p:nvPr>
        </p:nvSpPr>
        <p:spPr>
          <a:xfrm>
            <a:off x="3298250" y="165622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400"/>
              <a:t>Single </a:t>
            </a:r>
            <a:r>
              <a:rPr lang="pt-BR" sz="1400"/>
              <a:t>Responsibility</a:t>
            </a:r>
            <a:r>
              <a:rPr lang="pt-BR" sz="1400"/>
              <a:t> Principle</a:t>
            </a:r>
            <a:endParaRPr sz="1400"/>
          </a:p>
        </p:txBody>
      </p:sp>
      <p:sp>
        <p:nvSpPr>
          <p:cNvPr id="192" name="Google Shape;192;p20"/>
          <p:cNvSpPr/>
          <p:nvPr/>
        </p:nvSpPr>
        <p:spPr>
          <a:xfrm>
            <a:off x="2917940" y="2149075"/>
            <a:ext cx="328800" cy="328800"/>
          </a:xfrm>
          <a:prstGeom prst="ellipse">
            <a:avLst/>
          </a:prstGeom>
          <a:solidFill>
            <a:srgbClr val="00BFA5"/>
          </a:solidFill>
          <a:ln>
            <a:noFill/>
          </a:ln>
        </p:spPr>
        <p:txBody>
          <a:bodyPr anchorCtr="0" anchor="ctr" bIns="91425" lIns="18000" spcFirstLastPara="1" rIns="91425" wrap="square" tIns="91425">
            <a:noAutofit/>
          </a:bodyPr>
          <a:lstStyle/>
          <a:p>
            <a:pPr indent="0" lvl="0" marL="0" rtl="0" algn="ctr">
              <a:spcBef>
                <a:spcPts val="0"/>
              </a:spcBef>
              <a:spcAft>
                <a:spcPts val="0"/>
              </a:spcAft>
              <a:buNone/>
            </a:pPr>
            <a:r>
              <a:rPr b="1" lang="pt-BR" sz="1800">
                <a:solidFill>
                  <a:srgbClr val="FFFFFF"/>
                </a:solidFill>
              </a:rPr>
              <a:t>O</a:t>
            </a:r>
            <a:endParaRPr b="1" sz="1800">
              <a:solidFill>
                <a:srgbClr val="FFFFFF"/>
              </a:solidFill>
            </a:endParaRPr>
          </a:p>
        </p:txBody>
      </p:sp>
      <p:sp>
        <p:nvSpPr>
          <p:cNvPr id="193" name="Google Shape;193;p20"/>
          <p:cNvSpPr txBox="1"/>
          <p:nvPr>
            <p:ph idx="1" type="body"/>
          </p:nvPr>
        </p:nvSpPr>
        <p:spPr>
          <a:xfrm>
            <a:off x="3298250" y="214907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400"/>
              <a:t>Open/Close</a:t>
            </a:r>
            <a:r>
              <a:rPr lang="pt-BR" sz="1400"/>
              <a:t> Principle</a:t>
            </a:r>
            <a:endParaRPr sz="1400"/>
          </a:p>
        </p:txBody>
      </p:sp>
      <p:sp>
        <p:nvSpPr>
          <p:cNvPr id="194" name="Google Shape;194;p20"/>
          <p:cNvSpPr/>
          <p:nvPr/>
        </p:nvSpPr>
        <p:spPr>
          <a:xfrm>
            <a:off x="2917940" y="26419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L</a:t>
            </a:r>
            <a:endParaRPr b="1" sz="1800">
              <a:solidFill>
                <a:srgbClr val="FFFFFF"/>
              </a:solidFill>
            </a:endParaRPr>
          </a:p>
        </p:txBody>
      </p:sp>
      <p:sp>
        <p:nvSpPr>
          <p:cNvPr id="195" name="Google Shape;195;p20"/>
          <p:cNvSpPr txBox="1"/>
          <p:nvPr>
            <p:ph idx="1" type="body"/>
          </p:nvPr>
        </p:nvSpPr>
        <p:spPr>
          <a:xfrm>
            <a:off x="3298250" y="264192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400"/>
              <a:t>Liskov Substitution</a:t>
            </a:r>
            <a:r>
              <a:rPr lang="pt-BR" sz="1400"/>
              <a:t> Principle</a:t>
            </a:r>
            <a:endParaRPr sz="1400"/>
          </a:p>
        </p:txBody>
      </p:sp>
      <p:sp>
        <p:nvSpPr>
          <p:cNvPr id="196" name="Google Shape;196;p20"/>
          <p:cNvSpPr/>
          <p:nvPr/>
        </p:nvSpPr>
        <p:spPr>
          <a:xfrm>
            <a:off x="2917940" y="31747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pt-BR" sz="1800">
                <a:solidFill>
                  <a:srgbClr val="FFFFFF"/>
                </a:solidFill>
              </a:rPr>
              <a:t>I</a:t>
            </a:r>
            <a:endParaRPr b="1" sz="1800">
              <a:solidFill>
                <a:srgbClr val="FFFFFF"/>
              </a:solidFill>
            </a:endParaRPr>
          </a:p>
        </p:txBody>
      </p:sp>
      <p:sp>
        <p:nvSpPr>
          <p:cNvPr id="197" name="Google Shape;197;p20"/>
          <p:cNvSpPr txBox="1"/>
          <p:nvPr>
            <p:ph idx="1" type="body"/>
          </p:nvPr>
        </p:nvSpPr>
        <p:spPr>
          <a:xfrm>
            <a:off x="3298250" y="317477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400"/>
              <a:t>Interface </a:t>
            </a:r>
            <a:r>
              <a:rPr lang="pt-BR" sz="1400"/>
              <a:t>Segregation</a:t>
            </a:r>
            <a:r>
              <a:rPr lang="pt-BR" sz="1400"/>
              <a:t> Principle</a:t>
            </a:r>
            <a:endParaRPr sz="1400"/>
          </a:p>
        </p:txBody>
      </p:sp>
      <p:sp>
        <p:nvSpPr>
          <p:cNvPr id="198" name="Google Shape;198;p20"/>
          <p:cNvSpPr/>
          <p:nvPr/>
        </p:nvSpPr>
        <p:spPr>
          <a:xfrm>
            <a:off x="2917940" y="37076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D</a:t>
            </a:r>
            <a:endParaRPr b="1" sz="1800">
              <a:solidFill>
                <a:srgbClr val="FFFFFF"/>
              </a:solidFill>
            </a:endParaRPr>
          </a:p>
        </p:txBody>
      </p:sp>
      <p:sp>
        <p:nvSpPr>
          <p:cNvPr id="199" name="Google Shape;199;p20"/>
          <p:cNvSpPr txBox="1"/>
          <p:nvPr>
            <p:ph idx="1" type="body"/>
          </p:nvPr>
        </p:nvSpPr>
        <p:spPr>
          <a:xfrm>
            <a:off x="3298250" y="3707625"/>
            <a:ext cx="28329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400"/>
              <a:t>Dependency</a:t>
            </a:r>
            <a:r>
              <a:rPr lang="pt-BR" sz="1400"/>
              <a:t> Inversion</a:t>
            </a:r>
            <a:r>
              <a:rPr lang="pt-BR" sz="1400"/>
              <a:t> Principle</a:t>
            </a:r>
            <a:endParaRPr sz="1400"/>
          </a:p>
        </p:txBody>
      </p:sp>
      <p:sp>
        <p:nvSpPr>
          <p:cNvPr id="200" name="Google Shape;200;p20"/>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4" name="Shape 204"/>
        <p:cNvGrpSpPr/>
        <p:nvPr/>
      </p:nvGrpSpPr>
      <p:grpSpPr>
        <a:xfrm>
          <a:off x="0" y="0"/>
          <a:ext cx="0" cy="0"/>
          <a:chOff x="0" y="0"/>
          <a:chExt cx="0" cy="0"/>
        </a:xfrm>
      </p:grpSpPr>
      <p:sp>
        <p:nvSpPr>
          <p:cNvPr id="205" name="Google Shape;205;p21"/>
          <p:cNvSpPr/>
          <p:nvPr/>
        </p:nvSpPr>
        <p:spPr>
          <a:xfrm>
            <a:off x="808715" y="16488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S</a:t>
            </a:r>
            <a:endParaRPr b="1" sz="1800">
              <a:solidFill>
                <a:srgbClr val="FFFFFF"/>
              </a:solidFill>
            </a:endParaRPr>
          </a:p>
        </p:txBody>
      </p:sp>
      <p:sp>
        <p:nvSpPr>
          <p:cNvPr id="206" name="Google Shape;206;p21"/>
          <p:cNvSpPr txBox="1"/>
          <p:nvPr/>
        </p:nvSpPr>
        <p:spPr>
          <a:xfrm>
            <a:off x="1258125" y="2272025"/>
            <a:ext cx="7123800" cy="16503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pt-BR"/>
              <a:t>Princípio</a:t>
            </a:r>
            <a:r>
              <a:rPr lang="pt-BR"/>
              <a:t> da responsabilidade única: </a:t>
            </a:r>
            <a:endParaRPr/>
          </a:p>
          <a:p>
            <a:pPr indent="0" lvl="0" marL="0" rtl="0" algn="just">
              <a:spcBef>
                <a:spcPts val="0"/>
              </a:spcBef>
              <a:spcAft>
                <a:spcPts val="0"/>
              </a:spcAft>
              <a:buNone/>
            </a:pPr>
            <a:r>
              <a:t/>
            </a:r>
            <a:endParaRPr/>
          </a:p>
          <a:p>
            <a:pPr indent="0" lvl="0" marL="0" rtl="0" algn="just">
              <a:spcBef>
                <a:spcPts val="0"/>
              </a:spcBef>
              <a:spcAft>
                <a:spcPts val="0"/>
              </a:spcAft>
              <a:buNone/>
            </a:pPr>
            <a:r>
              <a:rPr lang="pt-BR" sz="1200">
                <a:solidFill>
                  <a:srgbClr val="24292E"/>
                </a:solidFill>
                <a:highlight>
                  <a:srgbClr val="FFFFFF"/>
                </a:highlight>
              </a:rPr>
              <a:t>O Princípio da Responsabilidade Única (Single </a:t>
            </a:r>
            <a:r>
              <a:rPr lang="pt-BR" sz="1200">
                <a:solidFill>
                  <a:srgbClr val="24292E"/>
                </a:solidFill>
                <a:highlight>
                  <a:srgbClr val="FFFFFF"/>
                </a:highlight>
              </a:rPr>
              <a:t>Responsibility</a:t>
            </a:r>
            <a:r>
              <a:rPr lang="pt-BR" sz="1200">
                <a:solidFill>
                  <a:srgbClr val="24292E"/>
                </a:solidFill>
                <a:highlight>
                  <a:srgbClr val="FFFFFF"/>
                </a:highlight>
              </a:rPr>
              <a:t> Principle) diz que "uma classe deve ter um único motivo para ser modificada". Em outras palavras, uma classe deve ter uma única responsabilidade, um único motivo de existir</a:t>
            </a:r>
            <a:r>
              <a:rPr lang="pt-BR" sz="1200">
                <a:highlight>
                  <a:srgbClr val="FFFFFF"/>
                </a:highlight>
              </a:rPr>
              <a:t>.</a:t>
            </a:r>
            <a:endParaRPr sz="1200"/>
          </a:p>
        </p:txBody>
      </p:sp>
      <p:sp>
        <p:nvSpPr>
          <p:cNvPr id="207" name="Google Shape;207;p21"/>
          <p:cNvSpPr txBox="1"/>
          <p:nvPr>
            <p:ph idx="1" type="body"/>
          </p:nvPr>
        </p:nvSpPr>
        <p:spPr>
          <a:xfrm>
            <a:off x="1174225" y="1591796"/>
            <a:ext cx="35697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t>Single Responsibility Principle</a:t>
            </a:r>
            <a:endParaRPr sz="1800"/>
          </a:p>
        </p:txBody>
      </p:sp>
      <p:sp>
        <p:nvSpPr>
          <p:cNvPr id="208" name="Google Shape;208;p21"/>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2"/>
          <p:cNvSpPr/>
          <p:nvPr/>
        </p:nvSpPr>
        <p:spPr>
          <a:xfrm>
            <a:off x="808715" y="16488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O</a:t>
            </a:r>
            <a:endParaRPr b="1" sz="1800">
              <a:solidFill>
                <a:srgbClr val="FFFFFF"/>
              </a:solidFill>
            </a:endParaRPr>
          </a:p>
        </p:txBody>
      </p:sp>
      <p:sp>
        <p:nvSpPr>
          <p:cNvPr id="214" name="Google Shape;214;p22"/>
          <p:cNvSpPr txBox="1"/>
          <p:nvPr/>
        </p:nvSpPr>
        <p:spPr>
          <a:xfrm>
            <a:off x="1258125" y="2272025"/>
            <a:ext cx="7003800" cy="16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t>Princípio Aberto/Fechado: </a:t>
            </a:r>
            <a:endParaRPr/>
          </a:p>
          <a:p>
            <a:pPr indent="0" lvl="0" marL="0" rtl="0" algn="l">
              <a:spcBef>
                <a:spcPts val="0"/>
              </a:spcBef>
              <a:spcAft>
                <a:spcPts val="0"/>
              </a:spcAft>
              <a:buNone/>
            </a:pPr>
            <a:r>
              <a:t/>
            </a:r>
            <a:endParaRPr/>
          </a:p>
          <a:p>
            <a:pPr indent="0" lvl="0" marL="0" rtl="0" algn="just">
              <a:spcBef>
                <a:spcPts val="0"/>
              </a:spcBef>
              <a:spcAft>
                <a:spcPts val="0"/>
              </a:spcAft>
              <a:buNone/>
            </a:pPr>
            <a:r>
              <a:rPr lang="pt-BR" sz="1200">
                <a:solidFill>
                  <a:srgbClr val="24292E"/>
                </a:solidFill>
                <a:highlight>
                  <a:srgbClr val="FFFFFF"/>
                </a:highlight>
              </a:rPr>
              <a:t>Esse princípio permite que o código seja estendido sem se preocupar com as classes, métodos legados. Uma vez que estas classes e métodos foram criados, eles não devem ser mais modificados, mas sim devem estar abertos para extensão</a:t>
            </a:r>
            <a:r>
              <a:rPr lang="pt-BR" sz="1200">
                <a:highlight>
                  <a:srgbClr val="FFFFFF"/>
                </a:highlight>
              </a:rPr>
              <a:t>.</a:t>
            </a:r>
            <a:endParaRPr sz="1200"/>
          </a:p>
        </p:txBody>
      </p:sp>
      <p:sp>
        <p:nvSpPr>
          <p:cNvPr id="215" name="Google Shape;215;p22"/>
          <p:cNvSpPr txBox="1"/>
          <p:nvPr>
            <p:ph idx="1" type="body"/>
          </p:nvPr>
        </p:nvSpPr>
        <p:spPr>
          <a:xfrm>
            <a:off x="1174225" y="1591796"/>
            <a:ext cx="35697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t>Open Close Principle</a:t>
            </a:r>
            <a:endParaRPr sz="1800"/>
          </a:p>
        </p:txBody>
      </p:sp>
      <p:sp>
        <p:nvSpPr>
          <p:cNvPr id="216" name="Google Shape;216;p22"/>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23"/>
          <p:cNvSpPr/>
          <p:nvPr/>
        </p:nvSpPr>
        <p:spPr>
          <a:xfrm>
            <a:off x="808715" y="16488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L</a:t>
            </a:r>
            <a:endParaRPr b="1" sz="1800">
              <a:solidFill>
                <a:srgbClr val="FFFFFF"/>
              </a:solidFill>
            </a:endParaRPr>
          </a:p>
        </p:txBody>
      </p:sp>
      <p:sp>
        <p:nvSpPr>
          <p:cNvPr id="222" name="Google Shape;222;p23"/>
          <p:cNvSpPr txBox="1"/>
          <p:nvPr/>
        </p:nvSpPr>
        <p:spPr>
          <a:xfrm>
            <a:off x="1258125" y="2272025"/>
            <a:ext cx="7102800" cy="16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t>Princípio da substituição de Liskov: </a:t>
            </a:r>
            <a:endParaRPr/>
          </a:p>
          <a:p>
            <a:pPr indent="0" lvl="0" marL="0" rtl="0" algn="l">
              <a:spcBef>
                <a:spcPts val="0"/>
              </a:spcBef>
              <a:spcAft>
                <a:spcPts val="0"/>
              </a:spcAft>
              <a:buNone/>
            </a:pPr>
            <a:r>
              <a:t/>
            </a:r>
            <a:endParaRPr/>
          </a:p>
          <a:p>
            <a:pPr indent="0" lvl="0" marL="0" rtl="0" algn="just">
              <a:spcBef>
                <a:spcPts val="0"/>
              </a:spcBef>
              <a:spcAft>
                <a:spcPts val="0"/>
              </a:spcAft>
              <a:buNone/>
            </a:pPr>
            <a:r>
              <a:rPr lang="pt-BR" sz="1200">
                <a:solidFill>
                  <a:srgbClr val="24292E"/>
                </a:solidFill>
                <a:highlight>
                  <a:srgbClr val="FFFFFF"/>
                </a:highlight>
              </a:rPr>
              <a:t>Esse princípio foi proposto por Barbara Liskov em um artigo científico no ano de 1988, e é fundamental para a aplicação de heranças na orientação à objetos. Em outras palavras, este princípio também é enunciado da seguinte maneira: "uma classe base deve poder ser substituída por sua classe derivada". Ou seja, caso existe uma função ou um método, em uma classe filha que tenha como herança uma classe base, então, se existir uma instância dessa classe filha, esta deve ter o comportamento igual ao da classe base.</a:t>
            </a:r>
            <a:endParaRPr sz="1200"/>
          </a:p>
        </p:txBody>
      </p:sp>
      <p:sp>
        <p:nvSpPr>
          <p:cNvPr id="223" name="Google Shape;223;p23"/>
          <p:cNvSpPr txBox="1"/>
          <p:nvPr>
            <p:ph idx="1" type="body"/>
          </p:nvPr>
        </p:nvSpPr>
        <p:spPr>
          <a:xfrm>
            <a:off x="1174225" y="1591796"/>
            <a:ext cx="35697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t>Liskov Substitution Principle</a:t>
            </a:r>
            <a:endParaRPr sz="1800"/>
          </a:p>
        </p:txBody>
      </p:sp>
      <p:sp>
        <p:nvSpPr>
          <p:cNvPr id="224" name="Google Shape;224;p23"/>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8" name="Shape 228"/>
        <p:cNvGrpSpPr/>
        <p:nvPr/>
      </p:nvGrpSpPr>
      <p:grpSpPr>
        <a:xfrm>
          <a:off x="0" y="0"/>
          <a:ext cx="0" cy="0"/>
          <a:chOff x="0" y="0"/>
          <a:chExt cx="0" cy="0"/>
        </a:xfrm>
      </p:grpSpPr>
      <p:sp>
        <p:nvSpPr>
          <p:cNvPr id="229" name="Google Shape;229;p24"/>
          <p:cNvSpPr/>
          <p:nvPr/>
        </p:nvSpPr>
        <p:spPr>
          <a:xfrm>
            <a:off x="808715" y="16488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I</a:t>
            </a:r>
            <a:endParaRPr b="1" sz="1800">
              <a:solidFill>
                <a:srgbClr val="FFFFFF"/>
              </a:solidFill>
            </a:endParaRPr>
          </a:p>
        </p:txBody>
      </p:sp>
      <p:sp>
        <p:nvSpPr>
          <p:cNvPr id="230" name="Google Shape;230;p24"/>
          <p:cNvSpPr txBox="1"/>
          <p:nvPr/>
        </p:nvSpPr>
        <p:spPr>
          <a:xfrm>
            <a:off x="1258125" y="2272025"/>
            <a:ext cx="6989700" cy="16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t>Princípio da Segregação de Interface</a:t>
            </a:r>
            <a:r>
              <a:rPr lang="pt-BR"/>
              <a:t>: </a:t>
            </a:r>
            <a:endParaRPr/>
          </a:p>
          <a:p>
            <a:pPr indent="0" lvl="0" marL="0" rtl="0" algn="l">
              <a:spcBef>
                <a:spcPts val="0"/>
              </a:spcBef>
              <a:spcAft>
                <a:spcPts val="0"/>
              </a:spcAft>
              <a:buNone/>
            </a:pPr>
            <a:r>
              <a:t/>
            </a:r>
            <a:endParaRPr/>
          </a:p>
          <a:p>
            <a:pPr indent="0" lvl="0" marL="0" rtl="0" algn="just">
              <a:spcBef>
                <a:spcPts val="0"/>
              </a:spcBef>
              <a:spcAft>
                <a:spcPts val="0"/>
              </a:spcAft>
              <a:buNone/>
            </a:pPr>
            <a:r>
              <a:rPr lang="pt-BR" sz="1200">
                <a:solidFill>
                  <a:srgbClr val="24292E"/>
                </a:solidFill>
                <a:highlight>
                  <a:srgbClr val="FFFFFF"/>
                </a:highlight>
              </a:rPr>
              <a:t>Esse princípio diz que é melhor que existam várias interfaces com alguns métodos que serão todos utilizados, do que uma única interface que tenha vários métodos mas várias implementações que não utilizam todos eles. Ao implementar o ISP, cria-se um desacoplamento do código, facilitando a manutenção e trazendo coesão à implementação.</a:t>
            </a:r>
            <a:endParaRPr sz="1200"/>
          </a:p>
        </p:txBody>
      </p:sp>
      <p:sp>
        <p:nvSpPr>
          <p:cNvPr id="231" name="Google Shape;231;p24"/>
          <p:cNvSpPr txBox="1"/>
          <p:nvPr>
            <p:ph idx="1" type="body"/>
          </p:nvPr>
        </p:nvSpPr>
        <p:spPr>
          <a:xfrm>
            <a:off x="1174225" y="1591796"/>
            <a:ext cx="35697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t>Interface Segregation</a:t>
            </a:r>
            <a:r>
              <a:rPr lang="pt-BR" sz="1800"/>
              <a:t> Principle</a:t>
            </a:r>
            <a:endParaRPr sz="1800"/>
          </a:p>
        </p:txBody>
      </p:sp>
      <p:sp>
        <p:nvSpPr>
          <p:cNvPr id="232" name="Google Shape;232;p24"/>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6" name="Shape 236"/>
        <p:cNvGrpSpPr/>
        <p:nvPr/>
      </p:nvGrpSpPr>
      <p:grpSpPr>
        <a:xfrm>
          <a:off x="0" y="0"/>
          <a:ext cx="0" cy="0"/>
          <a:chOff x="0" y="0"/>
          <a:chExt cx="0" cy="0"/>
        </a:xfrm>
      </p:grpSpPr>
      <p:sp>
        <p:nvSpPr>
          <p:cNvPr id="237" name="Google Shape;237;p25"/>
          <p:cNvSpPr/>
          <p:nvPr/>
        </p:nvSpPr>
        <p:spPr>
          <a:xfrm>
            <a:off x="808715" y="1648825"/>
            <a:ext cx="328800" cy="328800"/>
          </a:xfrm>
          <a:prstGeom prst="ellipse">
            <a:avLst/>
          </a:prstGeom>
          <a:solidFill>
            <a:srgbClr val="00BFA5"/>
          </a:solidFill>
          <a:ln>
            <a:noFill/>
          </a:ln>
        </p:spPr>
        <p:txBody>
          <a:bodyPr anchorCtr="0" anchor="ctr" bIns="91425" lIns="54000" spcFirstLastPara="1" rIns="91425" wrap="square" tIns="91425">
            <a:noAutofit/>
          </a:bodyPr>
          <a:lstStyle/>
          <a:p>
            <a:pPr indent="0" lvl="0" marL="0" rtl="0" algn="ctr">
              <a:spcBef>
                <a:spcPts val="0"/>
              </a:spcBef>
              <a:spcAft>
                <a:spcPts val="0"/>
              </a:spcAft>
              <a:buNone/>
            </a:pPr>
            <a:r>
              <a:rPr b="1" lang="pt-BR" sz="1800">
                <a:solidFill>
                  <a:srgbClr val="FFFFFF"/>
                </a:solidFill>
              </a:rPr>
              <a:t>D</a:t>
            </a:r>
            <a:endParaRPr b="1" sz="1800">
              <a:solidFill>
                <a:srgbClr val="FFFFFF"/>
              </a:solidFill>
            </a:endParaRPr>
          </a:p>
        </p:txBody>
      </p:sp>
      <p:sp>
        <p:nvSpPr>
          <p:cNvPr id="238" name="Google Shape;238;p25"/>
          <p:cNvSpPr txBox="1"/>
          <p:nvPr/>
        </p:nvSpPr>
        <p:spPr>
          <a:xfrm>
            <a:off x="1258125" y="2272025"/>
            <a:ext cx="7102800" cy="1650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t>Princípio da Inversão de Dependência: </a:t>
            </a:r>
            <a:endParaRPr/>
          </a:p>
          <a:p>
            <a:pPr indent="0" lvl="0" marL="0" rtl="0" algn="l">
              <a:spcBef>
                <a:spcPts val="0"/>
              </a:spcBef>
              <a:spcAft>
                <a:spcPts val="0"/>
              </a:spcAft>
              <a:buNone/>
            </a:pPr>
            <a:r>
              <a:t/>
            </a:r>
            <a:endParaRPr/>
          </a:p>
          <a:p>
            <a:pPr indent="0" lvl="0" marL="0" rtl="0" algn="just">
              <a:spcBef>
                <a:spcPts val="0"/>
              </a:spcBef>
              <a:spcAft>
                <a:spcPts val="0"/>
              </a:spcAft>
              <a:buNone/>
            </a:pPr>
            <a:r>
              <a:rPr lang="pt-BR" sz="1200">
                <a:solidFill>
                  <a:srgbClr val="24292E"/>
                </a:solidFill>
                <a:highlight>
                  <a:srgbClr val="FFFFFF"/>
                </a:highlight>
              </a:rPr>
              <a:t>Esse princípio tem como objetivo desacoplar as dependências do projeto, induzindo que módulos de alto e baixo nível dependam de uma mesma abstração</a:t>
            </a:r>
            <a:r>
              <a:rPr lang="pt-BR" sz="1200">
                <a:highlight>
                  <a:srgbClr val="FFFFFF"/>
                </a:highlight>
              </a:rPr>
              <a:t>.</a:t>
            </a:r>
            <a:endParaRPr sz="1200"/>
          </a:p>
        </p:txBody>
      </p:sp>
      <p:sp>
        <p:nvSpPr>
          <p:cNvPr id="239" name="Google Shape;239;p25"/>
          <p:cNvSpPr txBox="1"/>
          <p:nvPr>
            <p:ph idx="1" type="body"/>
          </p:nvPr>
        </p:nvSpPr>
        <p:spPr>
          <a:xfrm>
            <a:off x="1174225" y="1591796"/>
            <a:ext cx="3569700" cy="328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pt-BR" sz="1800"/>
              <a:t>Dependency Inversion</a:t>
            </a:r>
            <a:r>
              <a:rPr lang="pt-BR" sz="1800"/>
              <a:t> Principle</a:t>
            </a:r>
            <a:endParaRPr sz="1800"/>
          </a:p>
        </p:txBody>
      </p:sp>
      <p:sp>
        <p:nvSpPr>
          <p:cNvPr id="240" name="Google Shape;240;p25"/>
          <p:cNvSpPr txBox="1"/>
          <p:nvPr>
            <p:ph idx="4294967295" type="ctrTitle"/>
          </p:nvPr>
        </p:nvSpPr>
        <p:spPr>
          <a:xfrm>
            <a:off x="94450" y="80675"/>
            <a:ext cx="1775400" cy="3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pt-BR" sz="1200">
                <a:solidFill>
                  <a:srgbClr val="000000"/>
                </a:solidFill>
              </a:rPr>
              <a:t>SOLID Principles</a:t>
            </a:r>
            <a:endParaRPr b="0"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44" name="Shape 244"/>
        <p:cNvGrpSpPr/>
        <p:nvPr/>
      </p:nvGrpSpPr>
      <p:grpSpPr>
        <a:xfrm>
          <a:off x="0" y="0"/>
          <a:ext cx="0" cy="0"/>
          <a:chOff x="0" y="0"/>
          <a:chExt cx="0" cy="0"/>
        </a:xfrm>
      </p:grpSpPr>
      <p:sp>
        <p:nvSpPr>
          <p:cNvPr id="245" name="Google Shape;245;p26"/>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pt-BR" sz="4800">
                <a:solidFill>
                  <a:srgbClr val="000000"/>
                </a:solidFill>
              </a:rPr>
              <a:t>Obrigado!</a:t>
            </a:r>
            <a:endParaRPr/>
          </a:p>
        </p:txBody>
      </p:sp>
      <p:sp>
        <p:nvSpPr>
          <p:cNvPr id="246" name="Google Shape;246;p26"/>
          <p:cNvSpPr txBox="1"/>
          <p:nvPr/>
        </p:nvSpPr>
        <p:spPr>
          <a:xfrm>
            <a:off x="7006175" y="4191000"/>
            <a:ext cx="1919400" cy="474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latin typeface="Lato"/>
                <a:ea typeface="Lato"/>
                <a:cs typeface="Lato"/>
                <a:sym typeface="Lato"/>
              </a:rPr>
              <a:t>Luciano Lima</a:t>
            </a:r>
            <a:endParaRPr b="1">
              <a:latin typeface="Lato"/>
              <a:ea typeface="Lato"/>
              <a:cs typeface="Lato"/>
              <a:sym typeface="Lato"/>
            </a:endParaRPr>
          </a:p>
          <a:p>
            <a:pPr indent="0" lvl="0" marL="0" rtl="0" algn="l">
              <a:spcBef>
                <a:spcPts val="0"/>
              </a:spcBef>
              <a:spcAft>
                <a:spcPts val="0"/>
              </a:spcAft>
              <a:buNone/>
            </a:pPr>
            <a:r>
              <a:rPr lang="pt-BR" sz="1100">
                <a:latin typeface="Lato"/>
                <a:ea typeface="Lato"/>
                <a:cs typeface="Lato"/>
                <a:sym typeface="Lato"/>
              </a:rPr>
              <a:t>Software Architect</a:t>
            </a:r>
            <a:endParaRPr sz="1100">
              <a:latin typeface="Lato"/>
              <a:ea typeface="Lato"/>
              <a:cs typeface="Lato"/>
              <a:sym typeface="Lato"/>
            </a:endParaRPr>
          </a:p>
        </p:txBody>
      </p:sp>
      <p:sp>
        <p:nvSpPr>
          <p:cNvPr id="247" name="Google Shape;247;p26"/>
          <p:cNvSpPr txBox="1"/>
          <p:nvPr/>
        </p:nvSpPr>
        <p:spPr>
          <a:xfrm>
            <a:off x="2420075" y="2928050"/>
            <a:ext cx="5644500" cy="47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pt-BR">
                <a:latin typeface="Lato"/>
                <a:ea typeface="Lato"/>
                <a:cs typeface="Lato"/>
                <a:sym typeface="Lato"/>
              </a:rPr>
              <a:t>Link Projeto: </a:t>
            </a:r>
            <a:r>
              <a:rPr lang="pt-BR" u="sng">
                <a:solidFill>
                  <a:schemeClr val="hlink"/>
                </a:solidFill>
                <a:latin typeface="Lato"/>
                <a:ea typeface="Lato"/>
                <a:cs typeface="Lato"/>
                <a:sym typeface="Lato"/>
                <a:hlinkClick r:id="rId3"/>
              </a:rPr>
              <a:t>https://github.com/lucianolimao/solild</a:t>
            </a:r>
            <a:endParaRPr>
              <a:latin typeface="Lato"/>
              <a:ea typeface="Lato"/>
              <a:cs typeface="Lato"/>
              <a:sym typeface="Lato"/>
            </a:endParaRPr>
          </a:p>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